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5D1E82-A7D6-4267-9146-571BBCA1CEFA}"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5D1E82-A7D6-4267-9146-571BBCA1CEFA}"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5D1E82-A7D6-4267-9146-571BBCA1CEFA}"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5D1E82-A7D6-4267-9146-571BBCA1CEFA}"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5D1E82-A7D6-4267-9146-571BBCA1CEFA}" type="datetimeFigureOut">
              <a:rPr lang="en-US" smtClean="0"/>
              <a:pPr/>
              <a:t>4/18/2011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5D1E82-A7D6-4267-9146-571BBCA1CEFA}" type="datetimeFigureOut">
              <a:rPr lang="en-US" smtClean="0"/>
              <a:pPr/>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5D1E82-A7D6-4267-9146-571BBCA1CEFA}" type="datetimeFigureOut">
              <a:rPr lang="en-US" smtClean="0"/>
              <a:pPr/>
              <a:t>4/18/2011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5D1E82-A7D6-4267-9146-571BBCA1CEFA}" type="datetimeFigureOut">
              <a:rPr lang="en-US" smtClean="0"/>
              <a:pPr/>
              <a:t>4/18/2011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5D1E82-A7D6-4267-9146-571BBCA1CEFA}" type="datetimeFigureOut">
              <a:rPr lang="en-US" smtClean="0"/>
              <a:pPr/>
              <a:t>4/18/2011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5D1E82-A7D6-4267-9146-571BBCA1CEFA}" type="datetimeFigureOut">
              <a:rPr lang="en-US" smtClean="0"/>
              <a:pPr/>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5D1E82-A7D6-4267-9146-571BBCA1CEFA}" type="datetimeFigureOut">
              <a:rPr lang="en-US" smtClean="0"/>
              <a:pPr/>
              <a:t>4/18/2011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C1FD7A-E120-4394-AEA7-10669538B4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accent5">
                <a:lumMod val="60000"/>
                <a:lumOff val="4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5D1E82-A7D6-4267-9146-571BBCA1CEFA}" type="datetimeFigureOut">
              <a:rPr lang="en-US" smtClean="0"/>
              <a:pPr/>
              <a:t>4/18/2011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1FD7A-E120-4394-AEA7-10669538B4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Dante</a:t>
            </a:r>
            <a:endParaRPr lang="en-US" dirty="0"/>
          </a:p>
        </p:txBody>
      </p:sp>
      <p:sp>
        <p:nvSpPr>
          <p:cNvPr id="3" name="Subtitle 2"/>
          <p:cNvSpPr>
            <a:spLocks noGrp="1"/>
          </p:cNvSpPr>
          <p:nvPr>
            <p:ph type="subTitle" idx="1"/>
          </p:nvPr>
        </p:nvSpPr>
        <p:spPr/>
        <p:txBody>
          <a:bodyPr/>
          <a:lstStyle/>
          <a:p>
            <a:r>
              <a:rPr lang="en-US" dirty="0" smtClean="0"/>
              <a:t>The Original Humanist</a:t>
            </a:r>
            <a:endParaRPr lang="en-US" dirty="0"/>
          </a:p>
        </p:txBody>
      </p:sp>
      <p:pic>
        <p:nvPicPr>
          <p:cNvPr id="11266" name="Picture 2" descr="http://danliterature.files.wordpress.com/2010/06/dante-portrait.jpeg"/>
          <p:cNvPicPr>
            <a:picLocks noChangeAspect="1" noChangeArrowheads="1"/>
          </p:cNvPicPr>
          <p:nvPr/>
        </p:nvPicPr>
        <p:blipFill>
          <a:blip r:embed="rId2" cstate="print"/>
          <a:srcRect/>
          <a:stretch>
            <a:fillRect/>
          </a:stretch>
        </p:blipFill>
        <p:spPr bwMode="auto">
          <a:xfrm>
            <a:off x="381000" y="304800"/>
            <a:ext cx="2209800" cy="330294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1268" name="Picture 4" descr="http://www.heraldguide.com/pics/p1252419157.jpg"/>
          <p:cNvPicPr>
            <a:picLocks noChangeAspect="1" noChangeArrowheads="1"/>
          </p:cNvPicPr>
          <p:nvPr/>
        </p:nvPicPr>
        <p:blipFill>
          <a:blip r:embed="rId3" cstate="print"/>
          <a:srcRect/>
          <a:stretch>
            <a:fillRect/>
          </a:stretch>
        </p:blipFill>
        <p:spPr bwMode="auto">
          <a:xfrm>
            <a:off x="6705600" y="228600"/>
            <a:ext cx="2057400" cy="339328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a:t>
            </a:r>
            <a:endParaRPr lang="en-US" dirty="0"/>
          </a:p>
        </p:txBody>
      </p:sp>
      <p:sp>
        <p:nvSpPr>
          <p:cNvPr id="3" name="Content Placeholder 2"/>
          <p:cNvSpPr>
            <a:spLocks noGrp="1"/>
          </p:cNvSpPr>
          <p:nvPr>
            <p:ph idx="1"/>
          </p:nvPr>
        </p:nvSpPr>
        <p:spPr/>
        <p:txBody>
          <a:bodyPr>
            <a:normAutofit/>
          </a:bodyPr>
          <a:lstStyle/>
          <a:p>
            <a:r>
              <a:rPr lang="en-US" dirty="0" smtClean="0"/>
              <a:t>Born in Florence, Italy</a:t>
            </a:r>
          </a:p>
          <a:p>
            <a:r>
              <a:rPr lang="en-US" dirty="0" smtClean="0"/>
              <a:t>Exact date not known (speculated around 1265)</a:t>
            </a:r>
          </a:p>
          <a:p>
            <a:r>
              <a:rPr lang="en-US" dirty="0" smtClean="0"/>
              <a:t>Dante claimed that his family descended from the ancient Romans.</a:t>
            </a:r>
          </a:p>
          <a:p>
            <a:r>
              <a:rPr lang="en-US" dirty="0" smtClean="0"/>
              <a:t>Dante entered the guild of physicians and apothecaries.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a:t>
            </a:r>
            <a:endParaRPr lang="en-US" dirty="0"/>
          </a:p>
        </p:txBody>
      </p:sp>
      <p:sp>
        <p:nvSpPr>
          <p:cNvPr id="3" name="Content Placeholder 2"/>
          <p:cNvSpPr>
            <a:spLocks noGrp="1"/>
          </p:cNvSpPr>
          <p:nvPr>
            <p:ph idx="1"/>
          </p:nvPr>
        </p:nvSpPr>
        <p:spPr/>
        <p:txBody>
          <a:bodyPr/>
          <a:lstStyle/>
          <a:p>
            <a:r>
              <a:rPr lang="en-US" dirty="0" smtClean="0"/>
              <a:t>Not much is known about Dante's education, and it is presumed he studied at home or in a chapter school attached to a church or monastery in Florence. It is known that he studied Tuscan poetry.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Most Famous Work</a:t>
            </a:r>
            <a:br>
              <a:rPr lang="en-US" dirty="0" smtClean="0"/>
            </a:br>
            <a:r>
              <a:rPr lang="en-US" dirty="0" smtClean="0"/>
              <a:t>The Divine Comedy</a:t>
            </a:r>
            <a:endParaRPr lang="en-US" dirty="0"/>
          </a:p>
        </p:txBody>
      </p:sp>
      <p:pic>
        <p:nvPicPr>
          <p:cNvPr id="14338" name="Picture 2" descr="C:\DOCUME~1\hstaiger\LOCALS~1\Temp\XPgrpwise\4DA82787GWDOMAINGWPO10013830651931\IMAGE.BMP"/>
          <p:cNvPicPr>
            <a:picLocks noChangeAspect="1" noChangeArrowheads="1"/>
          </p:cNvPicPr>
          <p:nvPr/>
        </p:nvPicPr>
        <p:blipFill>
          <a:blip r:embed="rId2" cstate="print"/>
          <a:srcRect/>
          <a:stretch>
            <a:fillRect/>
          </a:stretch>
        </p:blipFill>
        <p:spPr bwMode="auto">
          <a:xfrm>
            <a:off x="0" y="1447800"/>
            <a:ext cx="2514600" cy="3442208"/>
          </a:xfrm>
          <a:prstGeom prst="rect">
            <a:avLst/>
          </a:prstGeom>
          <a:noFill/>
        </p:spPr>
      </p:pic>
      <p:pic>
        <p:nvPicPr>
          <p:cNvPr id="14340" name="Picture 4" descr="C:\DOCUME~1\hstaiger\LOCALS~1\Temp\XPgrpwise\4DA82886GWDOMAINGWPO10013830651951\IMAGE.BMP"/>
          <p:cNvPicPr>
            <a:picLocks noChangeAspect="1" noChangeArrowheads="1"/>
          </p:cNvPicPr>
          <p:nvPr/>
        </p:nvPicPr>
        <p:blipFill>
          <a:blip r:embed="rId3" cstate="print"/>
          <a:srcRect/>
          <a:stretch>
            <a:fillRect/>
          </a:stretch>
        </p:blipFill>
        <p:spPr bwMode="auto">
          <a:xfrm>
            <a:off x="6019800" y="1447800"/>
            <a:ext cx="2873585" cy="4191000"/>
          </a:xfrm>
          <a:prstGeom prst="rect">
            <a:avLst/>
          </a:prstGeom>
          <a:noFill/>
        </p:spPr>
      </p:pic>
      <p:pic>
        <p:nvPicPr>
          <p:cNvPr id="14342" name="Picture 6" descr="C:\DOCUME~1\hstaiger\LOCALS~1\Temp\XPgrpwise\4DA827A7GWDOMAINGWPO10013830651941\IMAGE.BMP"/>
          <p:cNvPicPr>
            <a:picLocks noChangeAspect="1" noChangeArrowheads="1"/>
          </p:cNvPicPr>
          <p:nvPr/>
        </p:nvPicPr>
        <p:blipFill>
          <a:blip r:embed="rId4" cstate="print"/>
          <a:srcRect/>
          <a:stretch>
            <a:fillRect/>
          </a:stretch>
        </p:blipFill>
        <p:spPr bwMode="auto">
          <a:xfrm>
            <a:off x="2819400" y="3352800"/>
            <a:ext cx="3042514" cy="3505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on </a:t>
            </a:r>
            <a:r>
              <a:rPr lang="en-US" dirty="0" err="1" smtClean="0"/>
              <a:t>Renassiance</a:t>
            </a:r>
            <a:endParaRPr lang="en-US" dirty="0"/>
          </a:p>
        </p:txBody>
      </p:sp>
      <p:sp>
        <p:nvSpPr>
          <p:cNvPr id="3" name="Content Placeholder 2"/>
          <p:cNvSpPr>
            <a:spLocks noGrp="1"/>
          </p:cNvSpPr>
          <p:nvPr>
            <p:ph idx="1"/>
          </p:nvPr>
        </p:nvSpPr>
        <p:spPr/>
        <p:txBody>
          <a:bodyPr>
            <a:normAutofit fontScale="70000" lnSpcReduction="20000"/>
          </a:bodyPr>
          <a:lstStyle/>
          <a:p>
            <a:r>
              <a:rPr lang="en-US" dirty="0"/>
              <a:t>A</a:t>
            </a:r>
            <a:r>
              <a:rPr lang="en-US" dirty="0" smtClean="0"/>
              <a:t>lthough Dante viewed the world from a standpoint which was essentially that of the mediaeval age which was passing away, still he was in a profound sense a prophet of the new age which was approaching,--a forerunner of the Renaissance. He was such in his feeling for classical antiquity. When he speaks lovingly of Vergil as his teacher and master, the one from whom he took the beautiful style that had done him honor, he reveals how he has come to look with other than mediaeval eyes upon the Augustan poet. His modern attitude towards </a:t>
            </a:r>
            <a:r>
              <a:rPr lang="en-US" dirty="0" err="1" smtClean="0"/>
              <a:t>Graeco</a:t>
            </a:r>
            <a:r>
              <a:rPr lang="en-US" dirty="0" smtClean="0"/>
              <a:t>-Roman culture is further shown in his free use of the works of the classical writers; the illustrative material of his great poem is drawn almost as largely from classical as from Hebrew and Christian sources. Again, in his self-reliant judgment, in his critical spirit, in his mental independence, Dante exhibits intellectual traits which we recognize as belonging rather to the modern than to the medieval man.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Quotes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A fair request should be followed by the deed in silence.</a:t>
            </a:r>
          </a:p>
          <a:p>
            <a:pPr>
              <a:buNone/>
            </a:pPr>
            <a:r>
              <a:rPr lang="en-US" dirty="0" smtClean="0"/>
              <a:t/>
            </a:r>
            <a:br>
              <a:rPr lang="en-US" dirty="0" smtClean="0"/>
            </a:br>
            <a:r>
              <a:rPr lang="en-US" dirty="0" smtClean="0"/>
              <a:t>A great flame follows a little spark.</a:t>
            </a:r>
          </a:p>
          <a:p>
            <a:pPr>
              <a:buNone/>
            </a:pPr>
            <a:r>
              <a:rPr lang="en-US" dirty="0" smtClean="0"/>
              <a:t/>
            </a:r>
            <a:br>
              <a:rPr lang="en-US" dirty="0" smtClean="0"/>
            </a:br>
            <a:r>
              <a:rPr lang="en-US" dirty="0" smtClean="0"/>
              <a:t>All hope abandon, ye who enter here!</a:t>
            </a:r>
          </a:p>
          <a:p>
            <a:pPr>
              <a:buNone/>
            </a:pPr>
            <a:r>
              <a:rPr lang="en-US" dirty="0" smtClean="0"/>
              <a:t>	Avarice, envy, pride,</a:t>
            </a:r>
            <a:br>
              <a:rPr lang="en-US" dirty="0" smtClean="0"/>
            </a:br>
            <a:r>
              <a:rPr lang="en-US" dirty="0" smtClean="0"/>
              <a:t>Three fatal sparks, have set the hearts of all</a:t>
            </a:r>
            <a:br>
              <a:rPr lang="en-US" dirty="0" smtClean="0"/>
            </a:br>
            <a:r>
              <a:rPr lang="en-US" dirty="0" smtClean="0"/>
              <a:t>On Fire</a:t>
            </a:r>
          </a:p>
          <a:p>
            <a:pPr>
              <a:buNone/>
            </a:pPr>
            <a:r>
              <a:rPr lang="en-US" dirty="0" smtClean="0"/>
              <a:t/>
            </a:r>
            <a:br>
              <a:rPr lang="en-US" dirty="0" smtClean="0"/>
            </a:br>
            <a:r>
              <a:rPr lang="en-US" dirty="0" smtClean="0"/>
              <a:t>Consider your origin; you were not born to live like brutes, but to follow virtue and knowledge.</a:t>
            </a:r>
            <a:br>
              <a:rPr lang="en-US" dirty="0" smtClean="0"/>
            </a:br>
            <a:r>
              <a:rPr lang="en-US" dirty="0" smtClean="0"/>
              <a:t/>
            </a:r>
            <a:br>
              <a:rPr lang="en-US" dirty="0" smtClean="0"/>
            </a:br>
            <a:r>
              <a:rPr lang="en-US" dirty="0" smtClean="0"/>
              <a:t>If the present world go astray, the cause is in you, in you it is to be sought.</a:t>
            </a:r>
            <a:br>
              <a:rPr lang="en-US" dirty="0" smtClean="0"/>
            </a:br>
            <a:r>
              <a:rPr lang="en-US" dirty="0" smtClean="0"/>
              <a:t/>
            </a:r>
            <a:br>
              <a:rPr lang="en-US" dirty="0" smtClean="0"/>
            </a:br>
            <a:r>
              <a:rPr lang="en-US" dirty="0" smtClean="0"/>
              <a:t>There is no greater sorrow</a:t>
            </a:r>
            <a:br>
              <a:rPr lang="en-US" dirty="0" smtClean="0"/>
            </a:br>
            <a:r>
              <a:rPr lang="en-US" dirty="0" smtClean="0"/>
              <a:t>Than to be mindful of the happy time</a:t>
            </a:r>
            <a:br>
              <a:rPr lang="en-US" dirty="0" smtClean="0"/>
            </a:br>
            <a:r>
              <a:rPr lang="en-US" dirty="0" smtClean="0"/>
              <a:t>In misery.</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265</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Dante</vt:lpstr>
      <vt:lpstr>Early Life</vt:lpstr>
      <vt:lpstr>Education</vt:lpstr>
      <vt:lpstr>Most Famous Work The Divine Comedy</vt:lpstr>
      <vt:lpstr>Effect on Renassiance</vt:lpstr>
      <vt:lpstr>Famous Quotes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Dante</dc:title>
  <dc:creator>admin</dc:creator>
  <cp:lastModifiedBy>admin</cp:lastModifiedBy>
  <cp:revision>7</cp:revision>
  <dcterms:created xsi:type="dcterms:W3CDTF">2011-04-15T14:51:27Z</dcterms:created>
  <dcterms:modified xsi:type="dcterms:W3CDTF">2011-04-18T15:36:36Z</dcterms:modified>
</cp:coreProperties>
</file>